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340" r:id="rId4"/>
    <p:sldId id="257" r:id="rId5"/>
    <p:sldId id="261" r:id="rId6"/>
    <p:sldId id="34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900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8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49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4294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73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124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7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7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556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08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468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7C80A-1134-49B8-A5F3-433E0A28BEA4}" type="datetimeFigureOut">
              <a:rPr lang="en-GB" smtClean="0"/>
              <a:t>13/06/2024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6D08-F396-4542-9DE4-81E37E98CB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Huntingtons</a:t>
            </a:r>
            <a:r>
              <a:rPr lang="en-GB" dirty="0"/>
              <a:t> research in Edinburgh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938"/>
            <a:ext cx="9144000" cy="1655762"/>
          </a:xfrm>
        </p:spPr>
        <p:txBody>
          <a:bodyPr>
            <a:normAutofit/>
          </a:bodyPr>
          <a:lstStyle/>
          <a:p>
            <a:r>
              <a:rPr lang="en-GB" dirty="0"/>
              <a:t>Peter Foley</a:t>
            </a:r>
          </a:p>
          <a:p>
            <a:r>
              <a:rPr lang="en-GB" dirty="0"/>
              <a:t>Consultant Neurologist, </a:t>
            </a:r>
          </a:p>
          <a:p>
            <a:r>
              <a:rPr lang="en-GB" dirty="0"/>
              <a:t>Honorary Clinical Senior Lecturer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8D877C4-05F0-49DA-80C0-A269DBBD4100}"/>
              </a:ext>
            </a:extLst>
          </p:cNvPr>
          <p:cNvGrpSpPr/>
          <p:nvPr/>
        </p:nvGrpSpPr>
        <p:grpSpPr>
          <a:xfrm>
            <a:off x="0" y="5778000"/>
            <a:ext cx="12192000" cy="1080000"/>
            <a:chOff x="0" y="5778000"/>
            <a:chExt cx="12192000" cy="108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8A4B6CC-C17A-48D4-B0A9-93FAE780E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8431" y="5778000"/>
              <a:ext cx="2613569" cy="1080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132A48-1E40-411B-A3CB-761319337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62000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5546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2B512-F11C-466C-835A-E00C6BD8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39AE1-D9F1-4D23-8A16-95B706C71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None</a:t>
            </a:r>
          </a:p>
          <a:p>
            <a:endParaRPr lang="en-GB" dirty="0"/>
          </a:p>
          <a:p>
            <a:r>
              <a:rPr lang="en-GB" dirty="0"/>
              <a:t>Funding:</a:t>
            </a:r>
          </a:p>
          <a:p>
            <a:pPr lvl="1"/>
            <a:r>
              <a:rPr lang="en-GB" dirty="0"/>
              <a:t>Anne Rowling Regenerative Neurology Clinic</a:t>
            </a:r>
          </a:p>
          <a:p>
            <a:pPr lvl="1"/>
            <a:r>
              <a:rPr lang="en-GB" dirty="0"/>
              <a:t>University of Edinburgh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7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F68D-4A3E-48C0-B396-D0E974583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Huntingtons</a:t>
            </a:r>
            <a:r>
              <a:rPr lang="en-GB" dirty="0"/>
              <a:t>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589EE-EEFF-4E5A-AC96-816A832B6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Genetic</a:t>
            </a:r>
          </a:p>
          <a:p>
            <a:r>
              <a:rPr lang="en-GB" dirty="0"/>
              <a:t>Predictive testing (before symptoms)</a:t>
            </a:r>
          </a:p>
          <a:p>
            <a:r>
              <a:rPr lang="en-GB" dirty="0"/>
              <a:t>Symptomatic testing</a:t>
            </a:r>
          </a:p>
          <a:p>
            <a:endParaRPr lang="en-GB" dirty="0"/>
          </a:p>
          <a:p>
            <a:r>
              <a:rPr lang="en-GB" dirty="0"/>
              <a:t>Progressive</a:t>
            </a:r>
          </a:p>
          <a:p>
            <a:r>
              <a:rPr lang="en-GB" dirty="0"/>
              <a:t>Incurable</a:t>
            </a:r>
          </a:p>
          <a:p>
            <a:r>
              <a:rPr lang="en-GB" dirty="0"/>
              <a:t>Mix of three core symptom clusters:</a:t>
            </a:r>
          </a:p>
          <a:p>
            <a:pPr lvl="1"/>
            <a:r>
              <a:rPr lang="en-GB" dirty="0"/>
              <a:t>Movement; Psychiatric; Cognitive</a:t>
            </a:r>
          </a:p>
          <a:p>
            <a:pPr lvl="1"/>
            <a:endParaRPr lang="en-GB" dirty="0"/>
          </a:p>
          <a:p>
            <a:r>
              <a:rPr lang="en-GB" dirty="0"/>
              <a:t>No cure or disease modifying therapies</a:t>
            </a:r>
          </a:p>
          <a:p>
            <a:r>
              <a:rPr lang="en-GB" dirty="0"/>
              <a:t>Symptomatic therapy and support</a:t>
            </a:r>
          </a:p>
        </p:txBody>
      </p:sp>
    </p:spTree>
    <p:extLst>
      <p:ext uri="{BB962C8B-B14F-4D97-AF65-F5344CB8AC3E}">
        <p14:creationId xmlns:p14="http://schemas.microsoft.com/office/powerpoint/2010/main" val="924448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Fertile 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Keen participants</a:t>
            </a:r>
          </a:p>
          <a:p>
            <a:endParaRPr lang="en-GB" dirty="0"/>
          </a:p>
          <a:p>
            <a:r>
              <a:rPr lang="en-GB" dirty="0"/>
              <a:t>Keen to get involved </a:t>
            </a:r>
          </a:p>
          <a:p>
            <a:pPr lvl="1"/>
            <a:r>
              <a:rPr lang="en-GB" dirty="0"/>
              <a:t>have something to offer</a:t>
            </a:r>
          </a:p>
          <a:p>
            <a:endParaRPr lang="en-GB" dirty="0"/>
          </a:p>
          <a:p>
            <a:r>
              <a:rPr lang="en-GB" dirty="0"/>
              <a:t>NDN</a:t>
            </a:r>
          </a:p>
          <a:p>
            <a:endParaRPr lang="en-GB" dirty="0"/>
          </a:p>
          <a:p>
            <a:r>
              <a:rPr lang="en-GB" dirty="0"/>
              <a:t>Anne Rowling Clinic</a:t>
            </a:r>
          </a:p>
          <a:p>
            <a:endParaRPr lang="en-GB" dirty="0"/>
          </a:p>
          <a:p>
            <a:r>
              <a:rPr lang="en-GB" dirty="0"/>
              <a:t>Experienced helpful staff</a:t>
            </a:r>
          </a:p>
        </p:txBody>
      </p:sp>
      <p:pic>
        <p:nvPicPr>
          <p:cNvPr id="7" name="Content Placeholder 6" descr="Anne Rowling Regenerative Neurology Clinic | Thomson Gray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12" y="1825625"/>
            <a:ext cx="5657850" cy="3770978"/>
          </a:xfrm>
        </p:spPr>
      </p:pic>
    </p:spTree>
    <p:extLst>
      <p:ext uri="{BB962C8B-B14F-4D97-AF65-F5344CB8AC3E}">
        <p14:creationId xmlns:p14="http://schemas.microsoft.com/office/powerpoint/2010/main" val="3306155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Useful</a:t>
            </a:r>
          </a:p>
          <a:p>
            <a:r>
              <a:rPr lang="en-GB" dirty="0"/>
              <a:t>Interesting</a:t>
            </a:r>
          </a:p>
          <a:p>
            <a:r>
              <a:rPr lang="en-GB" dirty="0"/>
              <a:t>Manageable</a:t>
            </a:r>
          </a:p>
          <a:p>
            <a:pPr lvl="1"/>
            <a:endParaRPr lang="en-GB" dirty="0"/>
          </a:p>
          <a:p>
            <a:r>
              <a:rPr lang="en-GB" dirty="0"/>
              <a:t>Collaborations</a:t>
            </a:r>
          </a:p>
          <a:p>
            <a:endParaRPr lang="en-GB" dirty="0"/>
          </a:p>
          <a:p>
            <a:r>
              <a:rPr lang="en-GB" dirty="0"/>
              <a:t>Synergistic where possible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612" t="28711" r="27014" b="39063"/>
          <a:stretch/>
        </p:blipFill>
        <p:spPr>
          <a:xfrm>
            <a:off x="6447888" y="4709087"/>
            <a:ext cx="2880000" cy="1203036"/>
          </a:xfrm>
          <a:prstGeom prst="rect">
            <a:avLst/>
          </a:prstGeom>
        </p:spPr>
      </p:pic>
      <p:pic>
        <p:nvPicPr>
          <p:cNvPr id="7" name="Picture 6" descr="CHDI Found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77" y="515255"/>
            <a:ext cx="2857500" cy="160972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729877" y="2624723"/>
            <a:ext cx="5086349" cy="1376571"/>
            <a:chOff x="4463939" y="5164318"/>
            <a:chExt cx="6004628" cy="12698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5805" t="13564" r="2380" b="66081"/>
            <a:stretch/>
          </p:blipFill>
          <p:spPr>
            <a:xfrm>
              <a:off x="4463939" y="5477234"/>
              <a:ext cx="6004628" cy="956904"/>
            </a:xfrm>
            <a:prstGeom prst="rect">
              <a:avLst/>
            </a:prstGeom>
          </p:spPr>
        </p:pic>
        <p:pic>
          <p:nvPicPr>
            <p:cNvPr id="11" name="Picture 10" descr="Medical Research Council | jobs.ac.u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903" y="5164318"/>
              <a:ext cx="1251664" cy="62583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0887" t="22070" r="29234" b="63868"/>
          <a:stretch/>
        </p:blipFill>
        <p:spPr>
          <a:xfrm>
            <a:off x="8304328" y="3939254"/>
            <a:ext cx="3887672" cy="1028700"/>
          </a:xfrm>
          <a:prstGeom prst="rect">
            <a:avLst/>
          </a:prstGeom>
        </p:spPr>
      </p:pic>
      <p:pic>
        <p:nvPicPr>
          <p:cNvPr id="9" name="Picture 8" descr="Partners – Healthe-rn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28" y="1844315"/>
            <a:ext cx="3550420" cy="10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7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Useful</a:t>
            </a:r>
          </a:p>
          <a:p>
            <a:r>
              <a:rPr lang="en-GB" dirty="0"/>
              <a:t>Interesting</a:t>
            </a:r>
          </a:p>
          <a:p>
            <a:r>
              <a:rPr lang="en-GB" dirty="0"/>
              <a:t>Manageable</a:t>
            </a:r>
          </a:p>
          <a:p>
            <a:pPr lvl="1"/>
            <a:endParaRPr lang="en-GB" dirty="0"/>
          </a:p>
          <a:p>
            <a:r>
              <a:rPr lang="en-GB" dirty="0"/>
              <a:t>Collaborations</a:t>
            </a:r>
          </a:p>
          <a:p>
            <a:endParaRPr lang="en-GB" dirty="0"/>
          </a:p>
          <a:p>
            <a:r>
              <a:rPr lang="en-GB" b="1" dirty="0"/>
              <a:t>Leading to interventional trials?</a:t>
            </a:r>
          </a:p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612" t="28711" r="27014" b="39063"/>
          <a:stretch/>
        </p:blipFill>
        <p:spPr>
          <a:xfrm>
            <a:off x="6447888" y="4709087"/>
            <a:ext cx="2880000" cy="1203036"/>
          </a:xfrm>
          <a:prstGeom prst="rect">
            <a:avLst/>
          </a:prstGeom>
        </p:spPr>
      </p:pic>
      <p:pic>
        <p:nvPicPr>
          <p:cNvPr id="7" name="Picture 6" descr="CHDI Founda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877" y="515255"/>
            <a:ext cx="2857500" cy="1609725"/>
          </a:xfrm>
          <a:prstGeom prst="rect">
            <a:avLst/>
          </a:prstGeom>
          <a:ln>
            <a:solidFill>
              <a:schemeClr val="bg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5729877" y="2624723"/>
            <a:ext cx="5086349" cy="1376571"/>
            <a:chOff x="4463939" y="5164318"/>
            <a:chExt cx="6004628" cy="126982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5805" t="13564" r="2380" b="66081"/>
            <a:stretch/>
          </p:blipFill>
          <p:spPr>
            <a:xfrm>
              <a:off x="4463939" y="5477234"/>
              <a:ext cx="6004628" cy="956904"/>
            </a:xfrm>
            <a:prstGeom prst="rect">
              <a:avLst/>
            </a:prstGeom>
          </p:spPr>
        </p:pic>
        <p:pic>
          <p:nvPicPr>
            <p:cNvPr id="11" name="Picture 10" descr="Medical Research Council | jobs.ac.uk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903" y="5164318"/>
              <a:ext cx="1251664" cy="625832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40887" t="22070" r="29234" b="63868"/>
          <a:stretch/>
        </p:blipFill>
        <p:spPr>
          <a:xfrm>
            <a:off x="8304328" y="3939254"/>
            <a:ext cx="3887672" cy="1028700"/>
          </a:xfrm>
          <a:prstGeom prst="rect">
            <a:avLst/>
          </a:prstGeom>
        </p:spPr>
      </p:pic>
      <p:pic>
        <p:nvPicPr>
          <p:cNvPr id="9" name="Picture 8" descr="Partners – Healthe-rn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828" y="1844315"/>
            <a:ext cx="3550420" cy="103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04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– happy to take questions!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41534D-8C86-4E63-BB74-A402286DD0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Thanks</a:t>
            </a:r>
          </a:p>
          <a:p>
            <a:pPr lvl="1"/>
            <a:r>
              <a:rPr lang="en-GB" dirty="0"/>
              <a:t>Participants</a:t>
            </a:r>
          </a:p>
          <a:p>
            <a:pPr lvl="1"/>
            <a:r>
              <a:rPr lang="en-GB" dirty="0"/>
              <a:t>NDN team</a:t>
            </a:r>
          </a:p>
          <a:p>
            <a:pPr lvl="1"/>
            <a:r>
              <a:rPr lang="en-GB" dirty="0"/>
              <a:t>ARRNC team</a:t>
            </a:r>
          </a:p>
          <a:p>
            <a:pPr lvl="1"/>
            <a:r>
              <a:rPr lang="en-GB" dirty="0"/>
              <a:t>Brain bank team</a:t>
            </a:r>
          </a:p>
          <a:p>
            <a:pPr lvl="1"/>
            <a:r>
              <a:rPr lang="en-GB" dirty="0"/>
              <a:t>Collaborators</a:t>
            </a:r>
          </a:p>
          <a:p>
            <a:pPr lvl="2"/>
            <a:r>
              <a:rPr lang="en-GB" dirty="0"/>
              <a:t>KCL, Ulm, Cardiff…</a:t>
            </a:r>
          </a:p>
          <a:p>
            <a:pPr lvl="1"/>
            <a:r>
              <a:rPr lang="en-GB" dirty="0"/>
              <a:t>Scottish </a:t>
            </a:r>
            <a:r>
              <a:rPr lang="en-GB" dirty="0" err="1"/>
              <a:t>Huntingtons</a:t>
            </a:r>
            <a:r>
              <a:rPr lang="en-GB" dirty="0"/>
              <a:t> Association (SHA) and clinical teams</a:t>
            </a:r>
          </a:p>
          <a:p>
            <a:endParaRPr lang="en-GB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51523C-790F-495B-AC51-0A24D7204530}"/>
              </a:ext>
            </a:extLst>
          </p:cNvPr>
          <p:cNvGrpSpPr/>
          <p:nvPr/>
        </p:nvGrpSpPr>
        <p:grpSpPr>
          <a:xfrm>
            <a:off x="0" y="5778000"/>
            <a:ext cx="12192000" cy="1080000"/>
            <a:chOff x="0" y="5778000"/>
            <a:chExt cx="12192000" cy="10800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76BE76A-10FA-4A93-89BD-87D6B2105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8431" y="5778000"/>
              <a:ext cx="2613569" cy="1080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519569B-9D75-4713-A28A-364D3497DF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778000"/>
              <a:ext cx="1620001" cy="10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7962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130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Huntingtons research in Edinburgh</vt:lpstr>
      <vt:lpstr>Disclosures</vt:lpstr>
      <vt:lpstr>Huntingtons Disease</vt:lpstr>
      <vt:lpstr>Fertile ground</vt:lpstr>
      <vt:lpstr>Focus</vt:lpstr>
      <vt:lpstr>Focus</vt:lpstr>
      <vt:lpstr>Thank you – happy to take questions!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Huntingtons research in Edinburgh</dc:title>
  <dc:creator>FOLEY Peter</dc:creator>
  <cp:lastModifiedBy>Helen Davidson</cp:lastModifiedBy>
  <cp:revision>10</cp:revision>
  <dcterms:created xsi:type="dcterms:W3CDTF">2022-09-09T14:30:41Z</dcterms:created>
  <dcterms:modified xsi:type="dcterms:W3CDTF">2024-06-13T06:36:00Z</dcterms:modified>
</cp:coreProperties>
</file>